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39"/>
  </p:notesMasterIdLst>
  <p:sldIdLst>
    <p:sldId id="360" r:id="rId3"/>
    <p:sldId id="355" r:id="rId4"/>
    <p:sldId id="376" r:id="rId5"/>
    <p:sldId id="378" r:id="rId6"/>
    <p:sldId id="377" r:id="rId7"/>
    <p:sldId id="382" r:id="rId8"/>
    <p:sldId id="380" r:id="rId9"/>
    <p:sldId id="383" r:id="rId10"/>
    <p:sldId id="394" r:id="rId11"/>
    <p:sldId id="384" r:id="rId12"/>
    <p:sldId id="386" r:id="rId13"/>
    <p:sldId id="387" r:id="rId14"/>
    <p:sldId id="389" r:id="rId15"/>
    <p:sldId id="390" r:id="rId16"/>
    <p:sldId id="391" r:id="rId17"/>
    <p:sldId id="392" r:id="rId18"/>
    <p:sldId id="393" r:id="rId19"/>
    <p:sldId id="362" r:id="rId20"/>
    <p:sldId id="361" r:id="rId21"/>
    <p:sldId id="396" r:id="rId22"/>
    <p:sldId id="397" r:id="rId23"/>
    <p:sldId id="402" r:id="rId24"/>
    <p:sldId id="401" r:id="rId25"/>
    <p:sldId id="400" r:id="rId26"/>
    <p:sldId id="405" r:id="rId27"/>
    <p:sldId id="403" r:id="rId28"/>
    <p:sldId id="404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413" r:id="rId37"/>
    <p:sldId id="414" r:id="rId38"/>
  </p:sldIdLst>
  <p:sldSz cx="12192000" cy="685800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55"/>
            <p14:sldId id="376"/>
            <p14:sldId id="378"/>
            <p14:sldId id="377"/>
            <p14:sldId id="382"/>
            <p14:sldId id="380"/>
            <p14:sldId id="383"/>
            <p14:sldId id="394"/>
            <p14:sldId id="384"/>
            <p14:sldId id="386"/>
            <p14:sldId id="387"/>
            <p14:sldId id="389"/>
            <p14:sldId id="390"/>
            <p14:sldId id="391"/>
            <p14:sldId id="392"/>
            <p14:sldId id="393"/>
            <p14:sldId id="362"/>
            <p14:sldId id="361"/>
            <p14:sldId id="396"/>
            <p14:sldId id="397"/>
            <p14:sldId id="402"/>
            <p14:sldId id="401"/>
            <p14:sldId id="400"/>
            <p14:sldId id="405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8F"/>
    <a:srgbClr val="D0D1D2"/>
    <a:srgbClr val="8DB4E2"/>
    <a:srgbClr val="92B573"/>
    <a:srgbClr val="538DD5"/>
    <a:srgbClr val="D9D9D9"/>
    <a:srgbClr val="000000"/>
    <a:srgbClr val="005493"/>
    <a:srgbClr val="F0F2F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 autoAdjust="0"/>
    <p:restoredTop sz="73810" autoAdjust="0"/>
  </p:normalViewPr>
  <p:slideViewPr>
    <p:cSldViewPr snapToGrid="0">
      <p:cViewPr varScale="1">
        <p:scale>
          <a:sx n="81" d="100"/>
          <a:sy n="81" d="100"/>
        </p:scale>
        <p:origin x="1992" y="184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92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88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73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997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86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98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04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00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028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11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1226800" y="5861641"/>
            <a:ext cx="768303" cy="8853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4" name="Google Shape;34;p6"/>
          <p:cNvSpPr/>
          <p:nvPr/>
        </p:nvSpPr>
        <p:spPr>
          <a:xfrm>
            <a:off x="6632181" y="2969336"/>
            <a:ext cx="3267518" cy="3888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5" name="Google Shape;35;p6"/>
          <p:cNvSpPr/>
          <p:nvPr/>
        </p:nvSpPr>
        <p:spPr>
          <a:xfrm>
            <a:off x="576096" y="2938417"/>
            <a:ext cx="4738810" cy="3919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5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1" r:id="rId5"/>
    <p:sldLayoutId id="2147483652" r:id="rId6"/>
    <p:sldLayoutId id="2147483655" r:id="rId7"/>
    <p:sldLayoutId id="2147483673" r:id="rId8"/>
    <p:sldLayoutId id="2147483674" r:id="rId9"/>
    <p:sldLayoutId id="2147483676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imic.physionet.org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/>
              <a:t>An Introduction to the R Programming Language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Lesson 9</a:t>
            </a: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Medical Information Mart for Intensive Care (MIMIC)-III data set</a:t>
            </a:r>
          </a:p>
        </p:txBody>
      </p:sp>
    </p:spTree>
    <p:extLst>
      <p:ext uri="{BB962C8B-B14F-4D97-AF65-F5344CB8AC3E}">
        <p14:creationId xmlns:p14="http://schemas.microsoft.com/office/powerpoint/2010/main" val="85555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MIMIC-III is a widely-used, freely available biomedical dataset 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Developed by the MIT Lab for Computational Physiology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err="1"/>
              <a:t>Deidentified</a:t>
            </a:r>
            <a:r>
              <a:rPr lang="en-US" dirty="0"/>
              <a:t> health data associated with &gt;40,000 critical care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Includes demographics, vital signs, laboratory tests, medications, free text notes and more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Details are available at </a:t>
            </a:r>
            <a:r>
              <a:rPr lang="en-US" dirty="0">
                <a:hlinkClick r:id="rId2"/>
              </a:rPr>
              <a:t>https://mimic.physionet.org/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9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63" y="161193"/>
            <a:ext cx="8907402" cy="66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0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Access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Course in protecting human research participants including HIPAA requirements.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Data use agreement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outlines appropriate data usage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security standards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forbids efforts to identify individual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0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for MIMIC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Educational coursework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medical analytics courses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Research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machine learning approaches for prediction of patient outcomes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semantic analysis of unstructured patient note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err="1"/>
              <a:t>Datathons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61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EDA Exercise</a:t>
            </a:r>
          </a:p>
        </p:txBody>
      </p:sp>
    </p:spTree>
    <p:extLst>
      <p:ext uri="{BB962C8B-B14F-4D97-AF65-F5344CB8AC3E}">
        <p14:creationId xmlns:p14="http://schemas.microsoft.com/office/powerpoint/2010/main" val="201271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exercise outline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SzPct val="110000"/>
              <a:buNone/>
            </a:pPr>
            <a:r>
              <a:rPr lang="en-US" sz="3200" dirty="0"/>
              <a:t>For each exercise: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Explicit task description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Use functions to complete the task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Question-set based on your findings</a:t>
            </a:r>
          </a:p>
        </p:txBody>
      </p:sp>
    </p:spTree>
    <p:extLst>
      <p:ext uri="{BB962C8B-B14F-4D97-AF65-F5344CB8AC3E}">
        <p14:creationId xmlns:p14="http://schemas.microsoft.com/office/powerpoint/2010/main" val="162556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r="56939" b="53460"/>
          <a:stretch/>
        </p:blipFill>
        <p:spPr>
          <a:xfrm>
            <a:off x="1448191" y="1534757"/>
            <a:ext cx="4128800" cy="2358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Down Arrow 1"/>
          <p:cNvSpPr/>
          <p:nvPr/>
        </p:nvSpPr>
        <p:spPr>
          <a:xfrm>
            <a:off x="3322100" y="362391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Down Arrow 6"/>
          <p:cNvSpPr/>
          <p:nvPr/>
        </p:nvSpPr>
        <p:spPr>
          <a:xfrm rot="16200000">
            <a:off x="5709700" y="4551561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Down Arrow 7"/>
          <p:cNvSpPr/>
          <p:nvPr/>
        </p:nvSpPr>
        <p:spPr>
          <a:xfrm rot="5400000">
            <a:off x="5709700" y="246539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94" y="181629"/>
            <a:ext cx="10016596" cy="1499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4494" y="1439507"/>
            <a:ext cx="4705706" cy="258004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3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 0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0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code block below to run `library()` on "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tidyverse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29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/>
          <a:lstStyle/>
          <a:p>
            <a:pPr algn="ctr"/>
            <a:r>
              <a:rPr lang="en-US" sz="4800" dirty="0"/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Appreciate the role and process of exploratory data analysis (EDA) in understanding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Learn about MIMIC-III data set and its utility in learning to work with biomedical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Further reinforce the skills learned during the previous five sessions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1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function to read mimic.csv into a new data frame called "mimic"</a:t>
            </a:r>
          </a:p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Explore the data frame using some of the tools we've learned today (summary(), head())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rows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does each row in the data frame represent?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contain information about the patient's admission and how many relate to the test order?</a:t>
            </a:r>
          </a:p>
        </p:txBody>
      </p:sp>
    </p:spTree>
    <p:extLst>
      <p:ext uri="{BB962C8B-B14F-4D97-AF65-F5344CB8AC3E}">
        <p14:creationId xmlns:p14="http://schemas.microsoft.com/office/powerpoint/2010/main" val="408318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`filter()` to find the rows that have NA in the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column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`select()` to narrow down to just the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panel_test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test_name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"component", "value" and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 columns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`arrange()` to order the data frame by "value" and "component"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0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6" name="Google Shape;226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606429" y="842899"/>
            <a:ext cx="8792630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filter(is.na(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         	  		  !is.na(value)) %&gt;%   	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		            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value,component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369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difference between the "value" and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kind of result values in the data set appear in the "value" column but are NA in the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column?</a:t>
            </a:r>
          </a:p>
        </p:txBody>
      </p:sp>
    </p:spTree>
    <p:extLst>
      <p:ext uri="{BB962C8B-B14F-4D97-AF65-F5344CB8AC3E}">
        <p14:creationId xmlns:p14="http://schemas.microsoft.com/office/powerpoint/2010/main" val="3757496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3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group_by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and summarize() to get a sense for the counts of data in some of the columns with categorical data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n()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n_distinct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inside of the summarize() function to count the rows and distinct values in each categorical variable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(religion)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d_pt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subject_id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5969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distinct patients and admissions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different panel tests and components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most common religion for patients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What is the most commonly ordered test in the data set?</a:t>
            </a:r>
          </a:p>
        </p:txBody>
      </p:sp>
    </p:spTree>
    <p:extLst>
      <p:ext uri="{BB962C8B-B14F-4D97-AF65-F5344CB8AC3E}">
        <p14:creationId xmlns:p14="http://schemas.microsoft.com/office/powerpoint/2010/main" val="89810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4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ggplot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to assess the distribution of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charttime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endParaRPr lang="en-US" sz="32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Try different scales to visualize the laboratory results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fill aesthetic to parse out the contribution of different categorical variables, such as category or fluid types, to the distribution of laboratory values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00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209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(mimic)+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valuenum,fill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scale_x_log10()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106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EDA</a:t>
            </a:r>
          </a:p>
        </p:txBody>
      </p:sp>
    </p:spTree>
    <p:extLst>
      <p:ext uri="{BB962C8B-B14F-4D97-AF65-F5344CB8AC3E}">
        <p14:creationId xmlns:p14="http://schemas.microsoft.com/office/powerpoint/2010/main" val="1243946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 you notice about the pattern of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charttimes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differences between the distribution of results for "Chemistry" and "Hematology" test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categorys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outlier categories with only a few results?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Can you estimate what the reference range is for the "Hemoglobin"?</a:t>
            </a:r>
          </a:p>
        </p:txBody>
      </p:sp>
    </p:spTree>
    <p:extLst>
      <p:ext uri="{BB962C8B-B14F-4D97-AF65-F5344CB8AC3E}">
        <p14:creationId xmlns:p14="http://schemas.microsoft.com/office/powerpoint/2010/main" val="1036003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1 – What about NAs?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Missing data (NA) is important to be aware of because its presence may indicate a problem with the data or may influence the statistics and conclusions we make</a:t>
            </a:r>
          </a:p>
        </p:txBody>
      </p:sp>
    </p:spTree>
    <p:extLst>
      <p:ext uri="{BB962C8B-B14F-4D97-AF65-F5344CB8AC3E}">
        <p14:creationId xmlns:p14="http://schemas.microsoft.com/office/powerpoint/2010/main" val="419126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(is.na)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(sum)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28193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2 – Characters in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Analyzing laboratory data can be challenging for several</a:t>
            </a:r>
          </a:p>
          <a:p>
            <a:r>
              <a:rPr lang="en-US" sz="3600" dirty="0">
                <a:latin typeface="Arial Narrow" panose="020B0606020202030204" pitchFamily="34" charset="0"/>
              </a:rPr>
              <a:t>reasons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One reason is that numeric data can often be stored as characters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30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ifelse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parse_number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test_name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54745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3 – Working With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Medical data is inherently temporal in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R has several packages that help in dealing with </a:t>
            </a:r>
            <a:r>
              <a:rPr lang="en-US" sz="3600" dirty="0" err="1">
                <a:latin typeface="Arial Narrow" panose="020B0606020202030204" pitchFamily="34" charset="0"/>
              </a:rPr>
              <a:t>datetime</a:t>
            </a:r>
            <a:r>
              <a:rPr lang="en-US" sz="3600" dirty="0">
                <a:latin typeface="Arial Narrow" panose="020B0606020202030204" pitchFamily="34" charset="0"/>
              </a:rPr>
              <a:t> based data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70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10249136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library(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lubridate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hour(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filter(!category %in% 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c("HEMATOLOGY","CHEMISTRY"))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distinct(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category,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			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hadm_id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(x=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charthour,fill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geom_bar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facet_wrap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(~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scales = "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free_y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</a:t>
            </a:r>
            <a:endParaRPr sz="24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902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36" y="1877785"/>
            <a:ext cx="6858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4993" y="2084832"/>
            <a:ext cx="3990049" cy="402336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lang="en-US" sz="3600" dirty="0">
                <a:solidFill>
                  <a:srgbClr val="333333"/>
                </a:solidFill>
                <a:latin typeface="Helvetica Neue"/>
              </a:rPr>
              <a:t>A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systematic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informal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process to learn about your data</a:t>
            </a:r>
          </a:p>
        </p:txBody>
      </p:sp>
    </p:spTree>
    <p:extLst>
      <p:ext uri="{BB962C8B-B14F-4D97-AF65-F5344CB8AC3E}">
        <p14:creationId xmlns:p14="http://schemas.microsoft.com/office/powerpoint/2010/main" val="26159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EDA is an iterative process in which we: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Generate questions about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Search for answers by visualizing, transforming, and modelling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Use what we learn to refine your questions and/or generate new questions.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816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Two Fundamental Questions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is the distribution of data in each of my variables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How do my variables relate with one another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7791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variation in data?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71368" y="2328985"/>
            <a:ext cx="4184479" cy="33940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2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Quantitative</a:t>
            </a:r>
          </a:p>
          <a:p>
            <a:pPr marL="0" indent="0" algn="ctr">
              <a:buNone/>
            </a:pPr>
            <a:endParaRPr lang="en-US" sz="3200" i="1" dirty="0"/>
          </a:p>
          <a:p>
            <a:pPr algn="ctr"/>
            <a:r>
              <a:rPr lang="en-US" sz="2933" dirty="0"/>
              <a:t>Range, mean, median, mode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Histograms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97818" y="2398435"/>
            <a:ext cx="5384800" cy="4188454"/>
          </a:xfrm>
        </p:spPr>
        <p:txBody>
          <a:bodyPr wrap="square"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Categorical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Frequency (counts, percent)                                 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Bar chart</a:t>
            </a:r>
          </a:p>
          <a:p>
            <a:pPr marL="0" indent="0" algn="ctr">
              <a:buNone/>
            </a:pPr>
            <a:endParaRPr lang="en-US" sz="2933" i="1" dirty="0"/>
          </a:p>
          <a:p>
            <a:pPr marL="0" indent="0" algn="ctr">
              <a:buNone/>
            </a:pPr>
            <a:endParaRPr lang="en-US" sz="2933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46" y="5492187"/>
            <a:ext cx="2213123" cy="1365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92" y="5318567"/>
            <a:ext cx="2494452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8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err="1"/>
              <a:t>COvariation</a:t>
            </a:r>
            <a:r>
              <a:rPr lang="en-US" sz="4800" dirty="0"/>
              <a:t> in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6" y="1774362"/>
            <a:ext cx="3331404" cy="205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94" y="1774362"/>
            <a:ext cx="3331405" cy="2055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94" y="4207893"/>
            <a:ext cx="3328058" cy="20538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-1216" t="563" r="18869" b="5344"/>
          <a:stretch/>
        </p:blipFill>
        <p:spPr>
          <a:xfrm>
            <a:off x="6418636" y="4207893"/>
            <a:ext cx="2872457" cy="2025569"/>
          </a:xfrm>
          <a:prstGeom prst="rect">
            <a:avLst/>
          </a:prstGeom>
        </p:spPr>
      </p:pic>
      <p:pic>
        <p:nvPicPr>
          <p:cNvPr id="1026" name="Picture 2" descr="Image result for ggally ggpai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13" y="1774362"/>
            <a:ext cx="6014677" cy="4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gally hexsti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9" y="4636568"/>
            <a:ext cx="1916734" cy="222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as Data QC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Investigate: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Missing data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Outliers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Logical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13010830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21905</TotalTime>
  <Words>886</Words>
  <Application>Microsoft Macintosh PowerPoint</Application>
  <PresentationFormat>Widescreen</PresentationFormat>
  <Paragraphs>114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Arial Narrow</vt:lpstr>
      <vt:lpstr>Calibri</vt:lpstr>
      <vt:lpstr>Consolas</vt:lpstr>
      <vt:lpstr>Courier New</vt:lpstr>
      <vt:lpstr>Helvetica Neue</vt:lpstr>
      <vt:lpstr>Tw Cen MT</vt:lpstr>
      <vt:lpstr>Tw Cen MT Condensed</vt:lpstr>
      <vt:lpstr>Wingdings 3</vt:lpstr>
      <vt:lpstr>Office Theme</vt:lpstr>
      <vt:lpstr>Integral</vt:lpstr>
      <vt:lpstr>An Introduction to the R Programming Language</vt:lpstr>
      <vt:lpstr>Goals and Objectives</vt:lpstr>
      <vt:lpstr>What is EDA</vt:lpstr>
      <vt:lpstr>Exploratory Data Analysis</vt:lpstr>
      <vt:lpstr>Exploratory Data Analysis</vt:lpstr>
      <vt:lpstr>Exploratory Data Analysis</vt:lpstr>
      <vt:lpstr>How do we explore variation in data?</vt:lpstr>
      <vt:lpstr>How do we explore COvariation in data?</vt:lpstr>
      <vt:lpstr>EDA as Data QC</vt:lpstr>
      <vt:lpstr>Medical Information Mart for Intensive Care (MIMIC)-III data set</vt:lpstr>
      <vt:lpstr>MIMIC Data set</vt:lpstr>
      <vt:lpstr>PowerPoint Presentation</vt:lpstr>
      <vt:lpstr>MIMIC Data Access</vt:lpstr>
      <vt:lpstr>Common uses for MIMIC</vt:lpstr>
      <vt:lpstr>EDA Exercise</vt:lpstr>
      <vt:lpstr>EDA exercise outline </vt:lpstr>
      <vt:lpstr>PowerPoint Presentation</vt:lpstr>
      <vt:lpstr>Exercise 0</vt:lpstr>
      <vt:lpstr>PowerPoint Presentation</vt:lpstr>
      <vt:lpstr>PowerPoint Presentation</vt:lpstr>
      <vt:lpstr>PowerPoint Presentation</vt:lpstr>
      <vt:lpstr>PowerPoint Presentation</vt:lpstr>
      <vt:lpstr>mimic %&gt;%     filter(is.na(valuenum),                !is.na(value)) %&gt;%    select(panel_test, component,                value, valuenum) %&gt;%    arrange(value,component)</vt:lpstr>
      <vt:lpstr>PowerPoint Presentation</vt:lpstr>
      <vt:lpstr>PowerPoint Presentation</vt:lpstr>
      <vt:lpstr>mimic %&gt;%    group_by(religion) %&gt;%    summarise(d_pt =  n_distinct(subject_id))</vt:lpstr>
      <vt:lpstr>PowerPoint Presentation</vt:lpstr>
      <vt:lpstr>PowerPoint Presentation</vt:lpstr>
      <vt:lpstr>ggplot(mimic)+       geom_histogram(aes(valuenum,fill=category))+       scale_x_log10()</vt:lpstr>
      <vt:lpstr>PowerPoint Presentation</vt:lpstr>
      <vt:lpstr>Show and Tell 1 – What about NAs?</vt:lpstr>
      <vt:lpstr>mimic %&gt;%    mutate_all(is.na) %&gt;%    summarise_all(sum) %&gt;%    arrange(desc(value))</vt:lpstr>
      <vt:lpstr>Show and Tell 2 – Characters in numeric data</vt:lpstr>
      <vt:lpstr>mimic %&gt;%    filter(str_detect(value,"&gt;|&lt;")) %&gt;%    mutate(valuenum =    ifelse(str_detect(value,"&gt;|&lt;"),                            parse_number(value),                            valuenum)) %&gt;%    select(test_name, component, value, valuenum)</vt:lpstr>
      <vt:lpstr>Show and Tell 3 – Working With Dates</vt:lpstr>
      <vt:lpstr>library(lubridate) mimic %&gt;%    mutate(charthour = hour(charttime)) %&gt;%    filter(!category %in%    c("HEMATOLOGY","CHEMISTRY")) %&gt;%    distinct(curr_service, category, charttime,       charthour, hadm_id, panel_test) %&gt;%   ggplot(aes(x=charthour,fill=category))+   geom_bar()+   facet_wrap(~curr_service, scales = "free_y")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Patrick C Mathias</cp:lastModifiedBy>
  <cp:revision>228</cp:revision>
  <dcterms:modified xsi:type="dcterms:W3CDTF">2019-08-01T03:44:01Z</dcterms:modified>
</cp:coreProperties>
</file>